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3" r:id="rId9"/>
    <p:sldId id="265" r:id="rId10"/>
    <p:sldId id="266" r:id="rId11"/>
    <p:sldId id="262" r:id="rId12"/>
    <p:sldId id="267" r:id="rId13"/>
    <p:sldId id="272" r:id="rId14"/>
    <p:sldId id="270" r:id="rId15"/>
    <p:sldId id="268" r:id="rId16"/>
    <p:sldId id="269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45D6B-4C39-4B08-B2CE-DCDAC18DEEF1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50A4A-71A4-479E-809A-808D23C576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210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469EACA-CF87-4752-BB91-2ADC891F4AC7}" type="slidenum">
              <a:rPr lang="ru-RU" smtClean="0"/>
              <a:pPr eaLnBrk="1" hangingPunct="1"/>
              <a:t>8</a:t>
            </a:fld>
            <a:endParaRPr lang="ru-RU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3243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1155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15093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04908-C900-4F44-8737-8DD289DE5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8465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58981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17836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63798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1980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23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31270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71861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78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>
            <a:alpha val="4784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50D52-A482-46BC-B4E6-C93290D4E3EA}" type="datetimeFigureOut">
              <a:rPr lang="ru-RU" smtClean="0"/>
              <a:pPr/>
              <a:t>16.05.2019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3CD07-6163-48E7-8060-9F9586B01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938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яц с рамко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340768"/>
            <a:ext cx="8712968" cy="52565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3672408" cy="367483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Неопределённая форма глагола</a:t>
            </a:r>
            <a:b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(инфинитив)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Тема урока</a:t>
            </a:r>
          </a:p>
        </p:txBody>
      </p:sp>
    </p:spTree>
    <p:extLst>
      <p:ext uri="{BB962C8B-B14F-4D97-AF65-F5344CB8AC3E}">
        <p14:creationId xmlns="" xmlns:p14="http://schemas.microsoft.com/office/powerpoint/2010/main" val="7914352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солнце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593751" cy="1443628"/>
          </a:xfrm>
          <a:prstGeom prst="rect">
            <a:avLst/>
          </a:prstGeom>
          <a:noFill/>
        </p:spPr>
      </p:pic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251520" y="1196753"/>
            <a:ext cx="8712968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Объясните выражения, определите инфинитив и произведите морфемный разбор глаголов в </a:t>
            </a:r>
            <a:r>
              <a:rPr lang="ru-RU" dirty="0"/>
              <a:t>э</a:t>
            </a:r>
            <a:r>
              <a:rPr lang="ru-RU" dirty="0" smtClean="0"/>
              <a:t>той форме</a:t>
            </a:r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395536" y="188640"/>
            <a:ext cx="5544616" cy="1008112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« </a:t>
            </a:r>
            <a:r>
              <a:rPr lang="ru-RU" sz="40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Объяснялки</a:t>
            </a: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 »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5" name="Объект 12"/>
          <p:cNvSpPr txBox="1">
            <a:spLocks/>
          </p:cNvSpPr>
          <p:nvPr/>
        </p:nvSpPr>
        <p:spPr>
          <a:xfrm>
            <a:off x="179512" y="2420888"/>
            <a:ext cx="5184576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solidFill>
                  <a:srgbClr val="006600"/>
                </a:solidFill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Бить баклуши -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Водить за нос –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Прикусить язык –</a:t>
            </a:r>
          </a:p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* Надуть губы -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 * Болеть душой –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* Делать из мухи слона –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66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* Ждать у моря погоды -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 typeface="Arial" charset="0"/>
              <a:buChar char="•"/>
            </a:pP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half" idx="1"/>
          </p:nvPr>
        </p:nvSpPr>
        <p:spPr>
          <a:xfrm>
            <a:off x="5796135" y="2420888"/>
            <a:ext cx="3240361" cy="37444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Бездельничать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Обманывать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Замолчать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Обидеться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Переживать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Преувеличивать</a:t>
            </a:r>
          </a:p>
          <a:p>
            <a:r>
              <a:rPr lang="ru-RU" b="1" dirty="0">
                <a:solidFill>
                  <a:schemeClr val="bg1"/>
                </a:solidFill>
              </a:rPr>
              <a:t>Н</a:t>
            </a:r>
            <a:r>
              <a:rPr lang="ru-RU" b="1" dirty="0" smtClean="0">
                <a:solidFill>
                  <a:schemeClr val="bg1"/>
                </a:solidFill>
              </a:rPr>
              <a:t>адеяться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022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Объясните правописание Ь после шипящих в словах.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Печ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… калач..,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улыбнёш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..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ся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 весело,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стрич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… волосы,(не) видели туч.., молодец могуч…, тёмная </a:t>
            </a:r>
            <a:r>
              <a:rPr lang="ru-RU" b="1" i="1" dirty="0" err="1" smtClean="0">
                <a:solidFill>
                  <a:srgbClr val="006600"/>
                </a:solidFill>
                <a:latin typeface="Comic Sans MS" pitchFamily="66" charset="0"/>
              </a:rPr>
              <a:t>ноч</a:t>
            </a:r>
            <a:r>
              <a:rPr lang="ru-RU" b="1" i="1" dirty="0" smtClean="0">
                <a:solidFill>
                  <a:srgbClr val="006600"/>
                </a:solidFill>
                <a:latin typeface="Comic Sans MS" pitchFamily="66" charset="0"/>
              </a:rPr>
              <a:t>.. .</a:t>
            </a:r>
          </a:p>
          <a:p>
            <a:pPr marL="0" indent="0">
              <a:buNone/>
            </a:pPr>
            <a:endParaRPr lang="ru-RU" b="1" i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Выполнение упражнения № 627, </a:t>
            </a:r>
            <a:r>
              <a:rPr lang="ru-RU" b="1" dirty="0" err="1" smtClean="0">
                <a:solidFill>
                  <a:srgbClr val="006600"/>
                </a:solidFill>
                <a:latin typeface="Comic Sans MS" pitchFamily="66" charset="0"/>
              </a:rPr>
              <a:t>стр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105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6054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Синтаксические минутки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355699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                 Выделите грамматические основы.</a:t>
            </a:r>
            <a:endParaRPr lang="ru-RU" sz="2400" i="1" u="sng" dirty="0" smtClean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На речке я научился плавать, править веслом, переходить воду по тонкому бревнышку.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Люблю следить за чайкой крылатой.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i="1" dirty="0" smtClean="0">
                <a:solidFill>
                  <a:srgbClr val="006600"/>
                </a:solidFill>
                <a:latin typeface="Comic Sans MS" pitchFamily="66" charset="0"/>
              </a:rPr>
              <a:t>Мне выпало счастье быть русским человеком.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i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5589240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Вывод: глагол в неопределенной форме может быть любым членом предложения</a:t>
            </a:r>
            <a:endParaRPr lang="ru-RU" sz="28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9275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3968" y="274638"/>
            <a:ext cx="4402832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   Развитие речи.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44280" cy="45259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/>
              <a:t> * </a:t>
            </a:r>
            <a:r>
              <a:rPr lang="ru-RU" b="1" dirty="0" smtClean="0">
                <a:solidFill>
                  <a:srgbClr val="006600"/>
                </a:solidFill>
              </a:rPr>
              <a:t>Рассмотрите рисунок, придумайте глаголы неопределённой формы с суффиксом –</a:t>
            </a:r>
            <a:r>
              <a:rPr lang="ru-RU" b="1" dirty="0" err="1" smtClean="0">
                <a:solidFill>
                  <a:srgbClr val="006600"/>
                </a:solidFill>
              </a:rPr>
              <a:t>ть</a:t>
            </a:r>
            <a:r>
              <a:rPr lang="ru-RU" b="1" dirty="0" smtClean="0">
                <a:solidFill>
                  <a:srgbClr val="006600"/>
                </a:solidFill>
              </a:rPr>
              <a:t>,  -</a:t>
            </a:r>
            <a:r>
              <a:rPr lang="ru-RU" b="1" dirty="0" err="1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, -</a:t>
            </a:r>
            <a:r>
              <a:rPr lang="ru-RU" b="1" dirty="0" err="1" smtClean="0">
                <a:solidFill>
                  <a:srgbClr val="006600"/>
                </a:solidFill>
              </a:rPr>
              <a:t>ти</a:t>
            </a:r>
            <a:r>
              <a:rPr lang="ru-RU" b="1" dirty="0">
                <a:solidFill>
                  <a:srgbClr val="006600"/>
                </a:solidFill>
              </a:rPr>
              <a:t>.</a:t>
            </a:r>
            <a:r>
              <a:rPr lang="ru-RU" b="1" dirty="0" smtClean="0">
                <a:solidFill>
                  <a:srgbClr val="006600"/>
                </a:solidFill>
              </a:rPr>
              <a:t> .</a:t>
            </a:r>
          </a:p>
          <a:p>
            <a:pPr marL="0" indent="0" eaLnBrk="1" hangingPunct="1">
              <a:buNone/>
              <a:defRPr/>
            </a:pPr>
            <a:r>
              <a:rPr lang="ru-RU" b="1" dirty="0" smtClean="0">
                <a:solidFill>
                  <a:srgbClr val="006600"/>
                </a:solidFill>
              </a:rPr>
              <a:t>* Составьте 2-3 предложения, используя глаголы в неопределённой форме.</a:t>
            </a:r>
          </a:p>
          <a:p>
            <a:pPr marL="0" indent="0" eaLnBrk="1" hangingPunct="1">
              <a:buNone/>
              <a:defRPr/>
            </a:pPr>
            <a:endParaRPr lang="ru-RU" dirty="0" smtClean="0"/>
          </a:p>
        </p:txBody>
      </p:sp>
      <p:pic>
        <p:nvPicPr>
          <p:cNvPr id="7173" name="Picture 4" descr="W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4392488" cy="54006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88275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00200"/>
            <a:ext cx="4536504" cy="48531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1) Есть ужин.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2) Ярко блестеть, сияя переливчатым светом.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3) Становиться жёлтым.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4) Находиться в действии, в работе.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5) Поддаваться действию огня.  Уничтожаться огнём.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6) Испытывать желание, хотеть. </a:t>
            </a:r>
          </a:p>
        </p:txBody>
      </p:sp>
      <p:graphicFrame>
        <p:nvGraphicFramePr>
          <p:cNvPr id="17619" name="Group 2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2292485261"/>
              </p:ext>
            </p:extLst>
          </p:nvPr>
        </p:nvGraphicFramePr>
        <p:xfrm>
          <a:off x="5148263" y="692150"/>
          <a:ext cx="3456185" cy="5699650"/>
        </p:xfrm>
        <a:graphic>
          <a:graphicData uri="http://schemas.openxmlformats.org/drawingml/2006/table">
            <a:tbl>
              <a:tblPr/>
              <a:tblGrid>
                <a:gridCol w="578776"/>
                <a:gridCol w="570539"/>
                <a:gridCol w="580837"/>
                <a:gridCol w="576717"/>
                <a:gridCol w="570538"/>
                <a:gridCol w="578778"/>
              </a:tblGrid>
              <a:tr h="51810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2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3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10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3"/>
          <p:cNvSpPr txBox="1">
            <a:spLocks/>
          </p:cNvSpPr>
          <p:nvPr/>
        </p:nvSpPr>
        <p:spPr>
          <a:xfrm>
            <a:off x="467544" y="150494"/>
            <a:ext cx="4032448" cy="1143000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  <a:t>Кроссворд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1882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 txBox="1">
            <a:spLocks/>
          </p:cNvSpPr>
          <p:nvPr/>
        </p:nvSpPr>
        <p:spPr>
          <a:xfrm>
            <a:off x="467544" y="150494"/>
            <a:ext cx="4032448" cy="1143000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3970784" cy="84693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Кроссворд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84784"/>
            <a:ext cx="4680520" cy="464137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1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Есть ужин.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2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Ярко блестеть, сияя переливчатым светом.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3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Становиться жёлтым. </a:t>
            </a:r>
            <a:endParaRPr lang="ru-RU" sz="2400" b="1" dirty="0">
              <a:solidFill>
                <a:srgbClr val="006600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4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Находиться в действии, в работе.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5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Поддаваться действию огня.  Уничтожаться огнём.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ru-RU" sz="2400" b="1" dirty="0">
                <a:solidFill>
                  <a:srgbClr val="006600"/>
                </a:solidFill>
                <a:latin typeface="Comic Sans MS" pitchFamily="66" charset="0"/>
              </a:rPr>
              <a:t>6</a:t>
            </a: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) Испытывать желание, хотеть. </a:t>
            </a:r>
          </a:p>
        </p:txBody>
      </p:sp>
      <p:graphicFrame>
        <p:nvGraphicFramePr>
          <p:cNvPr id="17619" name="Group 2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719355486"/>
              </p:ext>
            </p:extLst>
          </p:nvPr>
        </p:nvGraphicFramePr>
        <p:xfrm>
          <a:off x="4860030" y="620688"/>
          <a:ext cx="4176465" cy="5681297"/>
        </p:xfrm>
        <a:graphic>
          <a:graphicData uri="http://schemas.openxmlformats.org/drawingml/2006/table">
            <a:tbl>
              <a:tblPr/>
              <a:tblGrid>
                <a:gridCol w="699395"/>
                <a:gridCol w="689441"/>
                <a:gridCol w="701886"/>
                <a:gridCol w="696907"/>
                <a:gridCol w="689440"/>
                <a:gridCol w="699396"/>
              </a:tblGrid>
              <a:tr h="49979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Г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о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2</a:t>
                      </a: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3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ж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у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4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ж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л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р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н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к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е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о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979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ь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34257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600201"/>
            <a:ext cx="8363272" cy="7486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6600"/>
                </a:solidFill>
              </a:rPr>
              <a:t>1) Неопределённая форма глагола – это..</a:t>
            </a:r>
            <a:endParaRPr lang="ru-RU" b="1" dirty="0">
              <a:solidFill>
                <a:srgbClr val="006600"/>
              </a:solidFill>
            </a:endParaRPr>
          </a:p>
        </p:txBody>
      </p:sp>
      <p:pic>
        <p:nvPicPr>
          <p:cNvPr id="5" name="Рисунок 4" descr="книг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52788">
            <a:off x="179512" y="188640"/>
            <a:ext cx="1357322" cy="14287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Заголовок 3"/>
          <p:cNvSpPr txBox="1">
            <a:spLocks noGrp="1"/>
          </p:cNvSpPr>
          <p:nvPr>
            <p:ph type="title"/>
          </p:nvPr>
        </p:nvSpPr>
        <p:spPr>
          <a:xfrm>
            <a:off x="2051720" y="277813"/>
            <a:ext cx="6635080" cy="1139825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Обобщим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323528" y="2132856"/>
            <a:ext cx="8515672" cy="9361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2</a:t>
            </a:r>
            <a:r>
              <a:rPr lang="ru-RU" b="1" dirty="0" smtClean="0">
                <a:solidFill>
                  <a:srgbClr val="006600"/>
                </a:solidFill>
              </a:rPr>
              <a:t>) На какие вопросы отвечают глаголы в неопределенной форме?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323528" y="3068959"/>
            <a:ext cx="851567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3</a:t>
            </a:r>
            <a:r>
              <a:rPr lang="ru-RU" b="1" dirty="0" smtClean="0">
                <a:solidFill>
                  <a:srgbClr val="006600"/>
                </a:solidFill>
              </a:rPr>
              <a:t>) На что заканчивается суффикс или окончание в неопределенной форме?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323528" y="4077070"/>
            <a:ext cx="8515672" cy="7200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4</a:t>
            </a:r>
            <a:r>
              <a:rPr lang="ru-RU" b="1" dirty="0" smtClean="0">
                <a:solidFill>
                  <a:srgbClr val="006600"/>
                </a:solidFill>
              </a:rPr>
              <a:t>) ЧЬ в инфинитиве – суффикс или часть корня?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323528" y="4797150"/>
            <a:ext cx="8363272" cy="1080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>
                <a:solidFill>
                  <a:srgbClr val="006600"/>
                </a:solidFill>
              </a:rPr>
              <a:t>5</a:t>
            </a:r>
            <a:r>
              <a:rPr lang="ru-RU" b="1" dirty="0" smtClean="0">
                <a:solidFill>
                  <a:srgbClr val="006600"/>
                </a:solidFill>
              </a:rPr>
              <a:t>) Почему начальная форма глагола называется неопределённой?</a:t>
            </a:r>
            <a:endParaRPr lang="ru-RU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44968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</a:rPr>
              <a:t>Параграф 110, </a:t>
            </a:r>
            <a:r>
              <a:rPr lang="ru-RU" b="1" dirty="0" err="1" smtClean="0">
                <a:solidFill>
                  <a:srgbClr val="006600"/>
                </a:solidFill>
              </a:rPr>
              <a:t>стр</a:t>
            </a:r>
            <a:r>
              <a:rPr lang="ru-RU" b="1" dirty="0" smtClean="0">
                <a:solidFill>
                  <a:srgbClr val="006600"/>
                </a:solidFill>
              </a:rPr>
              <a:t> 247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№ 625, 626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Домашнее задание: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" name="Picture 2" descr="C:\Users\User\Pictures\093115f16d924f6a669787e5ae57bd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348880"/>
            <a:ext cx="244827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710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844" y="1643050"/>
            <a:ext cx="2214578" cy="14287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200" b="1" dirty="0" smtClean="0"/>
              <a:t>Урок в</a:t>
            </a:r>
            <a:endParaRPr lang="ru-RU" sz="1200" b="1" dirty="0" smtClean="0"/>
          </a:p>
          <a:p>
            <a:pPr algn="ctr">
              <a:buNone/>
            </a:pPr>
            <a:r>
              <a:rPr lang="ru-RU" sz="1200" b="1" dirty="0" smtClean="0"/>
              <a:t>5 </a:t>
            </a:r>
            <a:r>
              <a:rPr lang="ru-RU" sz="1200" b="1" dirty="0" smtClean="0"/>
              <a:t>классе.</a:t>
            </a:r>
          </a:p>
          <a:p>
            <a:pPr algn="ctr">
              <a:buNone/>
            </a:pPr>
            <a:r>
              <a:rPr lang="ru-RU" sz="1200" b="1" dirty="0" smtClean="0"/>
              <a:t>Составила:</a:t>
            </a:r>
          </a:p>
          <a:p>
            <a:pPr algn="ctr">
              <a:buNone/>
            </a:pPr>
            <a:r>
              <a:rPr lang="ru-RU" sz="1200" b="1" dirty="0" smtClean="0"/>
              <a:t>учитель русского языка и литературы.</a:t>
            </a:r>
          </a:p>
          <a:p>
            <a:pPr algn="ctr">
              <a:buNone/>
            </a:pPr>
            <a:r>
              <a:rPr lang="ru-RU" sz="1200" b="1" dirty="0" smtClean="0"/>
              <a:t>Исмаилова П.И.</a:t>
            </a:r>
            <a:endParaRPr lang="ru-RU" sz="1200" b="1" dirty="0"/>
          </a:p>
        </p:txBody>
      </p:sp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Фото отчет: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6" name="Picture 2" descr="C:\Users\User\Pictures\093115f16d924f6a669787e5ae57bd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572008"/>
            <a:ext cx="1643074" cy="1714512"/>
          </a:xfrm>
          <a:prstGeom prst="rect">
            <a:avLst/>
          </a:prstGeom>
          <a:noFill/>
        </p:spPr>
      </p:pic>
      <p:pic>
        <p:nvPicPr>
          <p:cNvPr id="1026" name="Picture 2" descr="C:\Users\1\Documents\Патимат Ис\IMG-20190510-WA0000 - коп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28861" y="1571612"/>
            <a:ext cx="6257940" cy="46827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0710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204864"/>
            <a:ext cx="6984776" cy="33123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3600" b="1" i="1" dirty="0" smtClean="0">
                <a:solidFill>
                  <a:srgbClr val="006600"/>
                </a:solidFill>
              </a:rPr>
              <a:t>В вышине </a:t>
            </a:r>
            <a:r>
              <a:rPr lang="ru-RU" sz="3600" b="1" i="1" dirty="0" err="1" smtClean="0">
                <a:solidFill>
                  <a:srgbClr val="006600"/>
                </a:solidFill>
              </a:rPr>
              <a:t>необ</a:t>
            </a:r>
            <a:r>
              <a:rPr lang="ru-RU" sz="3600" b="1" i="1" dirty="0" smtClean="0">
                <a:solidFill>
                  <a:srgbClr val="006600"/>
                </a:solidFill>
              </a:rPr>
              <a:t>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ятной</a:t>
            </a:r>
            <a:r>
              <a:rPr lang="ru-RU" sz="3600" b="1" i="1" dirty="0" smtClean="0">
                <a:solidFill>
                  <a:srgbClr val="006600"/>
                </a:solidFill>
              </a:rPr>
              <a:t> лазури 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ра</a:t>
            </a:r>
            <a:r>
              <a:rPr lang="ru-RU" sz="3600" b="1" i="1" dirty="0" smtClean="0">
                <a:solidFill>
                  <a:srgbClr val="006600"/>
                </a:solidFill>
              </a:rPr>
              <a:t>..дают..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ся</a:t>
            </a:r>
            <a:r>
              <a:rPr lang="ru-RU" sz="3600" b="1" i="1" dirty="0" smtClean="0">
                <a:solidFill>
                  <a:srgbClr val="006600"/>
                </a:solidFill>
              </a:rPr>
              <a:t> серебряные г..л..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са</a:t>
            </a:r>
            <a:r>
              <a:rPr lang="ru-RU" sz="3600" b="1" i="1" dirty="0" smtClean="0">
                <a:solidFill>
                  <a:srgbClr val="006600"/>
                </a:solidFill>
              </a:rPr>
              <a:t> жав..р..</a:t>
            </a:r>
            <a:r>
              <a:rPr lang="ru-RU" sz="3600" b="1" i="1" dirty="0" err="1" smtClean="0">
                <a:solidFill>
                  <a:srgbClr val="006600"/>
                </a:solidFill>
              </a:rPr>
              <a:t>нков</a:t>
            </a:r>
            <a:r>
              <a:rPr lang="ru-RU" sz="3600" b="1" i="1" dirty="0" smtClean="0">
                <a:solidFill>
                  <a:srgbClr val="006600"/>
                </a:solidFill>
              </a:rPr>
              <a:t>.</a:t>
            </a:r>
            <a:endParaRPr lang="ru-RU" sz="3600" b="1" i="1" dirty="0">
              <a:solidFill>
                <a:srgbClr val="0066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Синтаксическая пятиминутка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76268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7200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1) Что обозначает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500" y="285750"/>
            <a:ext cx="7858125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Повторим!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54732" y="191683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2) На какие вопросы отвечает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2564904"/>
            <a:ext cx="844366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3</a:t>
            </a:r>
            <a:r>
              <a:rPr lang="ru-RU" b="1" i="1" dirty="0" smtClean="0">
                <a:solidFill>
                  <a:srgbClr val="006600"/>
                </a:solidFill>
              </a:rPr>
              <a:t>) Как изменяется глагол в настоящем и будущем времени?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54732" y="3717031"/>
            <a:ext cx="8284468" cy="10081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4</a:t>
            </a:r>
            <a:r>
              <a:rPr lang="ru-RU" b="1" i="1" dirty="0" smtClean="0">
                <a:solidFill>
                  <a:srgbClr val="006600"/>
                </a:solidFill>
              </a:rPr>
              <a:t>) Каким членом предложения обычно является глагол?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09600" y="4653136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5</a:t>
            </a:r>
            <a:r>
              <a:rPr lang="ru-RU" b="1" i="1" dirty="0" smtClean="0">
                <a:solidFill>
                  <a:srgbClr val="006600"/>
                </a:solidFill>
              </a:rPr>
              <a:t>) Как пишется глагол с частицей НЕ?</a:t>
            </a:r>
            <a:endParaRPr lang="ru-RU" b="1" i="1" dirty="0">
              <a:solidFill>
                <a:srgbClr val="00660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09600" y="5373215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 </a:t>
            </a:r>
            <a:r>
              <a:rPr lang="ru-RU" b="1" i="1" dirty="0">
                <a:solidFill>
                  <a:srgbClr val="006600"/>
                </a:solidFill>
              </a:rPr>
              <a:t>6</a:t>
            </a:r>
            <a:r>
              <a:rPr lang="ru-RU" b="1" i="1" dirty="0" smtClean="0">
                <a:solidFill>
                  <a:srgbClr val="006600"/>
                </a:solidFill>
              </a:rPr>
              <a:t>) Назовите глаголы, которые без НЕ </a:t>
            </a:r>
            <a:r>
              <a:rPr lang="ru-RU" b="1" i="1" dirty="0" err="1" smtClean="0">
                <a:solidFill>
                  <a:srgbClr val="006600"/>
                </a:solidFill>
              </a:rPr>
              <a:t>не</a:t>
            </a:r>
            <a:r>
              <a:rPr lang="ru-RU" b="1" i="1" dirty="0" smtClean="0">
                <a:solidFill>
                  <a:srgbClr val="006600"/>
                </a:solidFill>
              </a:rPr>
              <a:t> употребляются?</a:t>
            </a:r>
            <a:endParaRPr lang="ru-RU" b="1" i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382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6" cy="430993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6600"/>
                </a:solidFill>
              </a:rPr>
              <a:t>*</a:t>
            </a:r>
            <a:r>
              <a:rPr lang="ru-RU" b="1" i="1" dirty="0" smtClean="0">
                <a:solidFill>
                  <a:srgbClr val="006600"/>
                </a:solidFill>
              </a:rPr>
              <a:t>Уточнить представления  о неопределённой форме    глагола, как начальной.</a:t>
            </a:r>
          </a:p>
          <a:p>
            <a:pPr marL="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* Правильно ставить вопросы Что делать? Что сделать? 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6600"/>
                </a:solidFill>
              </a:rPr>
              <a:t> </a:t>
            </a:r>
            <a:r>
              <a:rPr lang="ru-RU" b="1" i="1" dirty="0" smtClean="0">
                <a:solidFill>
                  <a:srgbClr val="006600"/>
                </a:solidFill>
              </a:rPr>
              <a:t>* Особенности неопределенной формы глагола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6600"/>
                </a:solidFill>
              </a:rPr>
              <a:t>* Уметь правильно писать и  употреблять в речи глаголы неопределённой формы. </a:t>
            </a:r>
          </a:p>
          <a:p>
            <a:pPr marL="0" indent="0">
              <a:buNone/>
            </a:pPr>
            <a:endParaRPr lang="ru-RU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3" y="285750"/>
            <a:ext cx="6521921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Учебная задача: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Буратин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85750"/>
            <a:ext cx="1362075" cy="1428750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="" xmlns:p14="http://schemas.microsoft.com/office/powerpoint/2010/main" val="40123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853136"/>
          </a:xfrm>
        </p:spPr>
        <p:txBody>
          <a:bodyPr>
            <a:normAutofit/>
          </a:bodyPr>
          <a:lstStyle/>
          <a:p>
            <a:r>
              <a:rPr lang="ru-RU" dirty="0" smtClean="0"/>
              <a:t>Глаголы в неопределённой форме отвечают на вопросы: Что делать? Что сделать?</a:t>
            </a:r>
          </a:p>
          <a:p>
            <a:r>
              <a:rPr lang="ru-RU" dirty="0" smtClean="0"/>
              <a:t>Это начальная форма глагола. Она не показывает ни времени, ни числа, ни лица, ни рода. (на то она и неопределённая)</a:t>
            </a:r>
          </a:p>
          <a:p>
            <a:r>
              <a:rPr lang="ru-RU" dirty="0" err="1" smtClean="0"/>
              <a:t>Н.ф</a:t>
            </a:r>
            <a:r>
              <a:rPr lang="ru-RU" dirty="0" smtClean="0"/>
              <a:t> глагола имеет – ТЬ ,- ТИ : работать, нести  ( </a:t>
            </a:r>
            <a:r>
              <a:rPr lang="ru-RU" b="1" dirty="0" smtClean="0">
                <a:solidFill>
                  <a:srgbClr val="FF0000"/>
                </a:solidFill>
              </a:rPr>
              <a:t>суффикс</a:t>
            </a:r>
            <a:r>
              <a:rPr lang="ru-RU" dirty="0" smtClean="0"/>
              <a:t>) и нулевое    :беречь </a:t>
            </a:r>
          </a:p>
          <a:p>
            <a:r>
              <a:rPr lang="ru-RU" b="1" dirty="0" smtClean="0">
                <a:solidFill>
                  <a:srgbClr val="006600"/>
                </a:solidFill>
              </a:rPr>
              <a:t>В </a:t>
            </a:r>
            <a:r>
              <a:rPr lang="ru-RU" b="1" dirty="0" err="1" smtClean="0">
                <a:solidFill>
                  <a:srgbClr val="006600"/>
                </a:solidFill>
              </a:rPr>
              <a:t>н.ф</a:t>
            </a:r>
            <a:r>
              <a:rPr lang="ru-RU" b="1" dirty="0" smtClean="0">
                <a:solidFill>
                  <a:srgbClr val="006600"/>
                </a:solidFill>
              </a:rPr>
              <a:t> после буквы Ч пишется Ь: бере</a:t>
            </a:r>
            <a:r>
              <a:rPr lang="ru-RU" b="1" u="sng" dirty="0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, бере</a:t>
            </a:r>
            <a:r>
              <a:rPr lang="ru-RU" b="1" u="sng" dirty="0" smtClean="0">
                <a:solidFill>
                  <a:srgbClr val="006600"/>
                </a:solidFill>
              </a:rPr>
              <a:t>чь</a:t>
            </a:r>
            <a:r>
              <a:rPr lang="ru-RU" b="1" dirty="0" smtClean="0">
                <a:solidFill>
                  <a:srgbClr val="006600"/>
                </a:solidFill>
              </a:rPr>
              <a:t>ся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07703" y="285750"/>
            <a:ext cx="6521921" cy="9144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rPr>
              <a:t>Новый материал: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книг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52788">
            <a:off x="179512" y="188640"/>
            <a:ext cx="1357322" cy="14287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/>
          <p:cNvSpPr/>
          <p:nvPr/>
        </p:nvSpPr>
        <p:spPr>
          <a:xfrm>
            <a:off x="4355976" y="4301097"/>
            <a:ext cx="565212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69508" y="4301096"/>
            <a:ext cx="565212" cy="432049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288" y="4309842"/>
            <a:ext cx="360040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75656" y="4852235"/>
            <a:ext cx="432047" cy="432048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8301" y="4852234"/>
            <a:ext cx="180020" cy="405793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418454" y="4839107"/>
            <a:ext cx="330567" cy="405793"/>
          </a:xfrm>
          <a:prstGeom prst="rect">
            <a:avLst/>
          </a:prstGeom>
          <a:solidFill>
            <a:schemeClr val="bg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6445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 anchorCtr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Закрепление:</a:t>
            </a:r>
            <a:endParaRPr lang="ru-RU" sz="54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5" name="Picture 2" descr="C:\Users\User\Pictures\093115f16d924f6a669787e5ae57bdd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852936"/>
            <a:ext cx="244827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458363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6023"/>
            <a:ext cx="7416824" cy="1195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i="1" dirty="0" smtClean="0">
                <a:solidFill>
                  <a:schemeClr val="bg1">
                    <a:lumMod val="95000"/>
                  </a:schemeClr>
                </a:solidFill>
              </a:rPr>
              <a:t>Найдите в тексте глаголы в неопределенной форме </a:t>
            </a:r>
            <a:endParaRPr lang="ru-RU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Рисунок 7" descr="school22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46023"/>
            <a:ext cx="1155624" cy="119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27787" y="1628800"/>
            <a:ext cx="8856984" cy="5052934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t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Надо же было мне во сне на Северном полюсе очутиться! Как начал я зябнуть, мёрзнуть, дрожать, трястись и зубами стучать. Стал я на себя кофты натягивать и шубы надевать, голову заматывать, кутать, на руки дышать. И ещё прыгать и в ладоши хлопать, чтоб согреться. Принялся костёр разжигать и от ветра прятаться. Ужасно я начал злиться и сердиться на свой сон!                                                  И тут как раз проснулся.</a:t>
            </a:r>
            <a:endParaRPr lang="ru-RU" sz="2800" b="1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650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Поставьте глаголы в неопределённую </a:t>
            </a:r>
            <a:r>
              <a:rPr lang="ru-RU" sz="4000" b="1" dirty="0" smtClean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форму</a:t>
            </a:r>
            <a:endParaRPr lang="ru-RU" sz="4000" b="1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ru-RU" sz="4000" b="1" i="1" dirty="0" smtClean="0">
                <a:solidFill>
                  <a:srgbClr val="006600"/>
                </a:solidFill>
                <a:latin typeface="Comic Sans MS" pitchFamily="66" charset="0"/>
              </a:rPr>
              <a:t>Болею, брожу, репетирую, владею, соревнуюсь, строю, взвешу, жарю, солю, фотографирую, сею, свечу, смотрю, заворачиваю.</a:t>
            </a:r>
          </a:p>
        </p:txBody>
      </p:sp>
    </p:spTree>
    <p:extLst>
      <p:ext uri="{BB962C8B-B14F-4D97-AF65-F5344CB8AC3E}">
        <p14:creationId xmlns="" xmlns:p14="http://schemas.microsoft.com/office/powerpoint/2010/main" val="617107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2564904"/>
            <a:ext cx="8382000" cy="4104456"/>
          </a:xfrm>
          <a:prstGeom prst="round2DiagRect">
            <a:avLst/>
          </a:prstGeom>
          <a:solidFill>
            <a:srgbClr val="009900">
              <a:alpha val="52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1108720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Отредактировать текст, раскрыв скобки и поставив глаголы в нужную форму.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6264696" cy="1143000"/>
          </a:xfrm>
          <a:prstGeom prst="round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  <a:cs typeface="Arial" pitchFamily="34" charset="0"/>
              </a:rPr>
              <a:t>Редактор</a:t>
            </a:r>
            <a:endParaRPr lang="ru-RU" sz="4000" b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2564904"/>
            <a:ext cx="8165976" cy="396044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 1) (Живём) – Родине (служим)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2) Нам песня (строил) и (жил) помогает.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3) (Ученье) – ум (точенье)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4) Братья дружною толпою выезжают (погуляли), серых уток ( постреляли).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5) На припёке хорошо (греться) и (нежиться) спинку.</a:t>
            </a:r>
          </a:p>
          <a:p>
            <a:pPr marL="0" indent="0">
              <a:buNone/>
            </a:pP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99891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811</Words>
  <Application>Microsoft Office PowerPoint</Application>
  <PresentationFormat>Экран (4:3)</PresentationFormat>
  <Paragraphs>137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Неопределённая форма глагола (инфинитив)</vt:lpstr>
      <vt:lpstr>Слайд 2</vt:lpstr>
      <vt:lpstr>Слайд 3</vt:lpstr>
      <vt:lpstr>Слайд 4</vt:lpstr>
      <vt:lpstr>Слайд 5</vt:lpstr>
      <vt:lpstr>Слайд 6</vt:lpstr>
      <vt:lpstr>Слайд 7</vt:lpstr>
      <vt:lpstr>Поставьте глаголы в неопределённую форму</vt:lpstr>
      <vt:lpstr>Редактор</vt:lpstr>
      <vt:lpstr>Слайд 10</vt:lpstr>
      <vt:lpstr>Объясните правописание Ь после шипящих в словах.</vt:lpstr>
      <vt:lpstr>Синтаксические минутки</vt:lpstr>
      <vt:lpstr>   Развитие речи.</vt:lpstr>
      <vt:lpstr>Слайд 14</vt:lpstr>
      <vt:lpstr>Кроссворд</vt:lpstr>
      <vt:lpstr>Обобщим</vt:lpstr>
      <vt:lpstr>Домашнее задание:</vt:lpstr>
      <vt:lpstr>Фото отчет: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Неопределённая форма глагола (инфинитив)</dc:title>
  <dc:creator>DNA7 X86</dc:creator>
  <cp:lastModifiedBy>Магнат</cp:lastModifiedBy>
  <cp:revision>19</cp:revision>
  <dcterms:created xsi:type="dcterms:W3CDTF">2013-04-07T00:00:40Z</dcterms:created>
  <dcterms:modified xsi:type="dcterms:W3CDTF">2019-05-16T20:47:58Z</dcterms:modified>
</cp:coreProperties>
</file>